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66" r:id="rId10"/>
    <p:sldId id="267" r:id="rId11"/>
    <p:sldId id="268" r:id="rId12"/>
    <p:sldId id="25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5E6D4-E97A-4D9E-BCD1-EBEC8C02D5D3}" type="datetimeFigureOut">
              <a:rPr lang="el-GR" smtClean="0"/>
              <a:t>26/4/2016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27E0A-6BCE-4219-BF81-79F3EE743F7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w.gov.cy/d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el-GR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208912" cy="34339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l-GR" sz="2800" dirty="0" smtClean="0">
                <a:solidFill>
                  <a:schemeClr val="tx1"/>
                </a:solidFill>
              </a:rPr>
              <a:t>Α’ Μέρος: Νομικό πλαίσιο στην Κύπρο </a:t>
            </a:r>
          </a:p>
          <a:p>
            <a:pPr algn="l"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 Ο Περί Πολιτικής Αεροπορίας Νόμος του 2002</a:t>
            </a:r>
          </a:p>
          <a:p>
            <a:pPr algn="l"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 Τμήμα Πολιτικής Αεροπορίας Κύπρου</a:t>
            </a:r>
          </a:p>
          <a:p>
            <a:pPr algn="l"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 Αεροπορική κίνηση σε Λάρνακα και Πάφο</a:t>
            </a:r>
          </a:p>
          <a:p>
            <a:pPr algn="l"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 Διορισμός Κοινοτικού Αερομεταφορέα στην Κύπρο</a:t>
            </a:r>
          </a:p>
          <a:p>
            <a:pPr algn="l"/>
            <a:r>
              <a:rPr lang="el-GR" sz="2800" dirty="0" smtClean="0">
                <a:solidFill>
                  <a:schemeClr val="tx1"/>
                </a:solidFill>
              </a:rPr>
              <a:t>Β’ Μέρος: Μελέτη περίπτωσης «Κυπριακές Αερογραμμές» </a:t>
            </a:r>
          </a:p>
          <a:p>
            <a:pPr algn="l"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tx1"/>
                </a:solidFill>
              </a:rPr>
              <a:t> Κυπριακές Αερογραμμές: απόφαση Επιτροπής ΕΕ</a:t>
            </a:r>
          </a:p>
          <a:p>
            <a:pPr algn="l">
              <a:buFont typeface="Arial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 </a:t>
            </a:r>
            <a:r>
              <a:rPr lang="el-GR" sz="2800" dirty="0" smtClean="0">
                <a:solidFill>
                  <a:schemeClr val="tx1"/>
                </a:solidFill>
              </a:rPr>
              <a:t>Κρατικές ενισχύσεις στις αερομεταφορές</a:t>
            </a:r>
          </a:p>
          <a:p>
            <a:pPr algn="l">
              <a:buFont typeface="Arial" pitchFamily="34" charset="0"/>
              <a:buChar char="•"/>
            </a:pPr>
            <a:r>
              <a:rPr lang="el-GR" sz="2800" dirty="0">
                <a:solidFill>
                  <a:schemeClr val="tx1"/>
                </a:solidFill>
              </a:rPr>
              <a:t> Π</a:t>
            </a:r>
            <a:r>
              <a:rPr lang="el-GR" sz="2800" dirty="0" smtClean="0">
                <a:solidFill>
                  <a:schemeClr val="tx1"/>
                </a:solidFill>
              </a:rPr>
              <a:t>ολιτικές ανταγωνισμού και αερομεταφορών</a:t>
            </a:r>
          </a:p>
          <a:p>
            <a:pPr algn="just"/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sz="2800" b="1" dirty="0" smtClean="0"/>
              <a:t>Κυπριακές Αερογραμμές, Απόφαση Επιτροπής ΕΕ</a:t>
            </a:r>
          </a:p>
          <a:p>
            <a:endParaRPr lang="el-GR" sz="2800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l-GR" sz="2800" dirty="0" smtClean="0"/>
              <a:t>Την ημέρα εκείνη (9-1-2015) η είδηση δημοσιεύθηκε διεθνώς, μεταξύ άλλων και στο </a:t>
            </a:r>
            <a:r>
              <a:rPr lang="en-US" sz="2800" dirty="0" smtClean="0"/>
              <a:t>BBC.</a:t>
            </a:r>
            <a:r>
              <a:rPr lang="el-GR" sz="2800" dirty="0" smtClean="0"/>
              <a:t>	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l-GR" sz="2800" dirty="0" smtClean="0"/>
              <a:t>Ο Υπουργός Οικονομικών κ. Χάρης Γεωργιάδης δήλωσε ότι η Κυπριακή Κυβέρνηση εξάντλησε κάθε προσπάθεια ιδιωτικοποίησης μέσω προσέλκυσης επενδυτή αλλά κάτω από το βάρος των παράνομων ενισχύσεων αυτή η προοπτική δεν ευδοκίμησε.</a:t>
            </a:r>
            <a:endParaRPr lang="el-G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800" b="1" dirty="0" smtClean="0"/>
              <a:t>Κυπριακές Αερογραμμές, Απόφαση Επιτροπής ΕΕ</a:t>
            </a:r>
          </a:p>
          <a:p>
            <a:pPr algn="just"/>
            <a:r>
              <a:rPr lang="el-GR" sz="2800" dirty="0" smtClean="0"/>
              <a:t>Υπήρξαν δημοσιεύματα ότι η ανταγωνίστρια εταιρεία </a:t>
            </a:r>
            <a:r>
              <a:rPr lang="en-US" sz="2800" dirty="0" smtClean="0"/>
              <a:t>Ryan Air </a:t>
            </a:r>
            <a:r>
              <a:rPr lang="el-GR" sz="2800" dirty="0" smtClean="0"/>
              <a:t>ζητούσε από την Επιτροπή με απόρρητες επιστολές προς την Διεύθυνση Ανταγωνισμού ουσιαστικά την πτώχευση των Κυπριακών Αερογραμμών.</a:t>
            </a:r>
          </a:p>
          <a:p>
            <a:pPr algn="just"/>
            <a:r>
              <a:rPr lang="el-GR" sz="2800" dirty="0" smtClean="0"/>
              <a:t>Υπήρξαν επίσης αντιδράσεις πολιτών σε δημόσιο διάλογο και κατά αλλά και υπέρ του «λουκέτου».</a:t>
            </a:r>
          </a:p>
          <a:p>
            <a:endParaRPr lang="el-G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l-GR" sz="2800" b="1" dirty="0" smtClean="0"/>
              <a:t>Πολιτικές ανταγωνισμού και αερομεταφορών</a:t>
            </a:r>
          </a:p>
          <a:p>
            <a:endParaRPr lang="el-GR" sz="2800" dirty="0" smtClean="0"/>
          </a:p>
          <a:p>
            <a:pPr algn="just">
              <a:buNone/>
            </a:pPr>
            <a:r>
              <a:rPr lang="el-GR" sz="2800" dirty="0" smtClean="0"/>
              <a:t>Η πολιτική ανταγωνισμού στοχεύει στην απελευθέρωση των αγορών, σε ιδιωτικοποιήσεις κρατικών μονοπωλίων, όπως είναι και οι κρατικοί αερομεταφορείς.</a:t>
            </a:r>
          </a:p>
          <a:p>
            <a:pPr algn="just">
              <a:buNone/>
            </a:pPr>
            <a:r>
              <a:rPr lang="el-GR" sz="2800" dirty="0" smtClean="0"/>
              <a:t>Δεν σημαίνει ότι είναι αυτοσκοπός η ιδιωτικοποίηση, αν ο κρατικός αερομεταφορέας είναι οικονομικά εύρωστος.</a:t>
            </a:r>
          </a:p>
          <a:p>
            <a:pPr algn="just">
              <a:buNone/>
            </a:pPr>
            <a:r>
              <a:rPr lang="el-GR" sz="2800" dirty="0" smtClean="0"/>
              <a:t>Παράλληλα, πρώτιστος στόχος (Κανονισμός 1008/2008) είναι η προστασία των καταναλωτών με την παροχή υπηρεσιών υψηλού επιπέδου στις αερομεταφορές σε ολόκληρη την ΕΕ. </a:t>
            </a:r>
          </a:p>
          <a:p>
            <a:pPr algn="just">
              <a:buNone/>
            </a:pPr>
            <a:r>
              <a:rPr lang="el-GR" sz="2800" dirty="0" smtClean="0"/>
              <a:t>Ο στόχος των κοινών κανόνων υπάρχει και για την ασφάλεια (με κεντρικό ρόλο να έχει ο Ευρωπαϊκός Οργανισμός για την Ασφάλεια της Αεροναυτιλίας </a:t>
            </a:r>
            <a:r>
              <a:rPr lang="en-US" sz="2800" dirty="0" smtClean="0"/>
              <a:t>-Eurocontrol</a:t>
            </a:r>
            <a:r>
              <a:rPr lang="el-GR" sz="2800" dirty="0" smtClean="0"/>
              <a:t>) και για την ανταγωνιστικότητα με την καθιέρωση του «ενιαίου ευρωπαϊκού ουρανού»</a:t>
            </a:r>
            <a:r>
              <a:rPr lang="en-US" sz="2800" dirty="0" smtClean="0"/>
              <a:t> </a:t>
            </a:r>
            <a:r>
              <a:rPr lang="el-GR" sz="2800" dirty="0" smtClean="0"/>
              <a:t>καθώς και με την σημαντική διμερή αεροπορική συμφωνία με τις ΗΠΑ για ακόμη μεγαλύτερη ανάπτυξη και ανταγωνιστικότητα. </a:t>
            </a:r>
            <a:endParaRPr lang="el-G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ΤΟ ΝΟΜΙΚΟ ΚΑΘΕΣΤΩΣ ΤΩΝ ΑΕΡΟΜΕΤΑΦΟΡΩΝ ΣΤΗΝ ΚΥΠΡΟ</a:t>
            </a:r>
            <a:r>
              <a:rPr lang="el-GR" dirty="0" smtClean="0">
                <a:latin typeface="+mn-lt"/>
              </a:rPr>
              <a:t/>
            </a:r>
            <a:br>
              <a:rPr lang="el-GR" dirty="0" smtClean="0">
                <a:latin typeface="+mn-lt"/>
              </a:rPr>
            </a:br>
            <a:r>
              <a:rPr lang="el-GR" dirty="0" smtClean="0">
                <a:latin typeface="+mn-lt"/>
              </a:rPr>
              <a:t> </a:t>
            </a:r>
            <a:endParaRPr lang="el-GR" dirty="0">
              <a:latin typeface="+mn-lt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2800" b="1" dirty="0" smtClean="0"/>
              <a:t>Ο Περί Πολιτικής Αεροπορίας Νόμος του 2002 (2004-15)</a:t>
            </a:r>
          </a:p>
          <a:p>
            <a:r>
              <a:rPr lang="el-GR" sz="2800" dirty="0" smtClean="0"/>
              <a:t>Ενσωμάτωση δικαίου ΕΕ (Οδηγιών - Κανονισμών)</a:t>
            </a:r>
          </a:p>
          <a:p>
            <a:r>
              <a:rPr lang="el-GR" sz="2800" dirty="0" smtClean="0"/>
              <a:t>Ορισμός «άδεια εκμετάλλευσης» (άρθρο 1)</a:t>
            </a:r>
          </a:p>
          <a:p>
            <a:r>
              <a:rPr lang="el-GR" sz="2800" dirty="0" smtClean="0"/>
              <a:t>Ορισμός «αερομεταφορέας» (άρθρο 1)</a:t>
            </a:r>
          </a:p>
          <a:p>
            <a:r>
              <a:rPr lang="el-GR" sz="2800" dirty="0" smtClean="0"/>
              <a:t>Άδεια εκμετάλλευσης και πιστοποιητικό αερομεταφορέα (άρθρα 112, 123 του 17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Κεφαλαίου)</a:t>
            </a:r>
          </a:p>
          <a:p>
            <a:r>
              <a:rPr lang="el-GR" sz="2800" dirty="0" smtClean="0"/>
              <a:t>Αστική ευθύνη αερομεταφορέων (231-242 του 26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Κεφαλαίου): παραπομπή στις διατάξεις των άρθρων 17-31 της Διεθνούς Συμβάσεως του Μόντρεαλ 1999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700" b="1" dirty="0" smtClean="0"/>
              <a:t>Τμήμα Πολιτικής Αεροπορίας (Τ.Π.Α.) Κύπρου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 numCol="2">
            <a:normAutofit fontScale="40000" lnSpcReduction="20000"/>
          </a:bodyPr>
          <a:lstStyle/>
          <a:p>
            <a:pPr algn="just">
              <a:buNone/>
            </a:pPr>
            <a:endParaRPr lang="el-GR" sz="2800" dirty="0" smtClean="0"/>
          </a:p>
          <a:p>
            <a:pPr algn="just">
              <a:buNone/>
            </a:pPr>
            <a:r>
              <a:rPr lang="el-GR" sz="2800" dirty="0" smtClean="0"/>
              <a:t>	</a:t>
            </a:r>
          </a:p>
          <a:p>
            <a:pPr algn="just">
              <a:buNone/>
            </a:pPr>
            <a:r>
              <a:rPr lang="el-GR" sz="5000" dirty="0" smtClean="0"/>
              <a:t>	Το Τ.Π.Α. του Υπουργείου Μεταφορών είναι αρμόδιο για: </a:t>
            </a:r>
          </a:p>
          <a:p>
            <a:pPr algn="just"/>
            <a:r>
              <a:rPr lang="el-GR" sz="5000" dirty="0" smtClean="0"/>
              <a:t>αερομεταφορές</a:t>
            </a:r>
          </a:p>
          <a:p>
            <a:pPr algn="just"/>
            <a:r>
              <a:rPr lang="el-GR" sz="5000" dirty="0" smtClean="0"/>
              <a:t>διεθνείς συνεργασίες</a:t>
            </a:r>
          </a:p>
          <a:p>
            <a:pPr algn="just"/>
            <a:r>
              <a:rPr lang="el-GR" sz="5000" dirty="0" smtClean="0"/>
              <a:t>εναέρια κυκλοφορία </a:t>
            </a:r>
          </a:p>
          <a:p>
            <a:pPr algn="just"/>
            <a:r>
              <a:rPr lang="el-GR" sz="5000" dirty="0" smtClean="0"/>
              <a:t>ασφάλεια πτήσεων </a:t>
            </a:r>
          </a:p>
          <a:p>
            <a:pPr algn="just"/>
            <a:r>
              <a:rPr lang="el-GR" sz="5000" dirty="0" smtClean="0"/>
              <a:t>νηολόγιο αεροσκαφών </a:t>
            </a:r>
          </a:p>
          <a:p>
            <a:pPr algn="just"/>
            <a:r>
              <a:rPr lang="el-GR" sz="5000" dirty="0" smtClean="0"/>
              <a:t>αερολιμένες Λάρνακας- Πάφου </a:t>
            </a:r>
          </a:p>
          <a:p>
            <a:pPr algn="just"/>
            <a:r>
              <a:rPr lang="el-GR" sz="5000" dirty="0" smtClean="0"/>
              <a:t>δικαιώματα επιβατών.</a:t>
            </a:r>
          </a:p>
          <a:p>
            <a:pPr algn="just">
              <a:buNone/>
            </a:pPr>
            <a:r>
              <a:rPr lang="el-GR" sz="4200" dirty="0" smtClean="0"/>
              <a:t>	</a:t>
            </a:r>
          </a:p>
          <a:p>
            <a:pPr algn="just">
              <a:buNone/>
            </a:pPr>
            <a:endParaRPr lang="el-GR" sz="4200" dirty="0"/>
          </a:p>
          <a:p>
            <a:pPr algn="just">
              <a:buNone/>
            </a:pPr>
            <a:endParaRPr lang="el-GR" sz="4200" dirty="0" smtClean="0"/>
          </a:p>
          <a:p>
            <a:pPr algn="just">
              <a:buNone/>
            </a:pPr>
            <a:r>
              <a:rPr lang="el-GR" sz="4200" dirty="0"/>
              <a:t>	</a:t>
            </a:r>
            <a:endParaRPr lang="el-GR" sz="4200" dirty="0" smtClean="0"/>
          </a:p>
          <a:p>
            <a:pPr algn="just">
              <a:buNone/>
            </a:pPr>
            <a:r>
              <a:rPr lang="el-GR" sz="4200" dirty="0"/>
              <a:t>	</a:t>
            </a:r>
            <a:r>
              <a:rPr lang="el-GR" sz="5000" dirty="0" smtClean="0"/>
              <a:t>Στην ιστοσελίδα </a:t>
            </a:r>
            <a:r>
              <a:rPr lang="en-US" sz="5000" dirty="0" smtClean="0">
                <a:hlinkClick r:id="rId2"/>
              </a:rPr>
              <a:t>www.mcw.gov.cy/dca</a:t>
            </a:r>
            <a:r>
              <a:rPr lang="en-US" sz="5000" dirty="0" smtClean="0"/>
              <a:t> </a:t>
            </a:r>
            <a:r>
              <a:rPr lang="el-GR" sz="5000" dirty="0" smtClean="0"/>
              <a:t>υπάρχουν αναλυτικές πληροφορίες.</a:t>
            </a:r>
          </a:p>
          <a:p>
            <a:pPr algn="just">
              <a:buNone/>
            </a:pPr>
            <a:endParaRPr lang="en-US" sz="4200" dirty="0" smtClean="0"/>
          </a:p>
          <a:p>
            <a:pPr algn="just">
              <a:buNone/>
            </a:pPr>
            <a:r>
              <a:rPr lang="el-GR" sz="4200" dirty="0" smtClean="0"/>
              <a:t>	</a:t>
            </a:r>
            <a:r>
              <a:rPr lang="el-GR" sz="5000" dirty="0" smtClean="0"/>
              <a:t>Εκεί είναι δημοσιευμένη στα Αγγλικά μελέτη του </a:t>
            </a:r>
            <a:r>
              <a:rPr lang="en-US" sz="5000" dirty="0" smtClean="0"/>
              <a:t>Eurocontrol  </a:t>
            </a:r>
            <a:r>
              <a:rPr lang="el-GR" sz="5000" dirty="0" smtClean="0"/>
              <a:t>για την αναδιοργάνωση του Τμήματος, μελέτη που υπογράφει στις 9-4-2015 ο Διευθυντής κ. </a:t>
            </a:r>
            <a:r>
              <a:rPr lang="en-US" sz="5000" dirty="0" smtClean="0"/>
              <a:t>Frank Brenner. </a:t>
            </a:r>
            <a:r>
              <a:rPr lang="el-GR" sz="5000" dirty="0" smtClean="0"/>
              <a:t> 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400" b="1" dirty="0" smtClean="0"/>
              <a:t>Αεροπορική κίνηση σε Λάρνακα και Πάφο</a:t>
            </a:r>
          </a:p>
          <a:p>
            <a:pPr algn="ctr">
              <a:buNone/>
            </a:pPr>
            <a:r>
              <a:rPr lang="el-GR" sz="2400" i="1" dirty="0" smtClean="0"/>
              <a:t>(ο πίνακας είναι δημοσιευμένος στην ιστοσελίδα του Τ.Π.Α.)</a:t>
            </a:r>
            <a:endParaRPr lang="el-GR" sz="2400" i="1" dirty="0"/>
          </a:p>
          <a:p>
            <a:pPr algn="ctr">
              <a:buNone/>
            </a:pPr>
            <a:endParaRPr lang="el-GR" sz="2400" b="1" dirty="0" smtClean="0"/>
          </a:p>
          <a:p>
            <a:pPr>
              <a:buNone/>
            </a:pPr>
            <a:endParaRPr lang="el-GR" sz="2800" dirty="0" smtClean="0"/>
          </a:p>
          <a:p>
            <a:endParaRPr lang="el-GR" sz="28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24000" y="3356993"/>
          <a:ext cx="6144345" cy="280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869"/>
                <a:gridCol w="1228869"/>
                <a:gridCol w="1228869"/>
                <a:gridCol w="1228869"/>
                <a:gridCol w="1228869"/>
              </a:tblGrid>
              <a:tr h="671114">
                <a:tc>
                  <a:txBody>
                    <a:bodyPr/>
                    <a:lstStyle/>
                    <a:p>
                      <a:r>
                        <a:rPr lang="el-GR" dirty="0" smtClean="0"/>
                        <a:t>ΕΤΟΣ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ΕΠΙΒΑΤΕΣ ΛΑΡΝΑΚΑ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ΕΠΙΒΑΤΕΣ ΠΑΦΟΣ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Α/</a:t>
                      </a:r>
                      <a:r>
                        <a:rPr lang="el-GR" baseline="0" dirty="0" smtClean="0"/>
                        <a:t> ΚΙΝΗΣΗ</a:t>
                      </a:r>
                    </a:p>
                    <a:p>
                      <a:r>
                        <a:rPr lang="el-GR" baseline="0" dirty="0" smtClean="0"/>
                        <a:t>ΛΑΡΝΑΚΑ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Α/ ΚΙΝΗΣΗ</a:t>
                      </a:r>
                    </a:p>
                    <a:p>
                      <a:r>
                        <a:rPr lang="el-GR" dirty="0" smtClean="0"/>
                        <a:t>ΠΑΦΟΣ</a:t>
                      </a:r>
                      <a:endParaRPr lang="el-GR" dirty="0"/>
                    </a:p>
                  </a:txBody>
                  <a:tcPr/>
                </a:tc>
              </a:tr>
              <a:tr h="498295">
                <a:tc>
                  <a:txBody>
                    <a:bodyPr/>
                    <a:lstStyle/>
                    <a:p>
                      <a:r>
                        <a:rPr lang="el-GR" dirty="0" smtClean="0"/>
                        <a:t>2008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5.482.567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1.764.660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50.483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12.563</a:t>
                      </a:r>
                      <a:endParaRPr lang="el-GR" dirty="0"/>
                    </a:p>
                  </a:txBody>
                  <a:tcPr/>
                </a:tc>
              </a:tr>
              <a:tr h="498295">
                <a:tc>
                  <a:txBody>
                    <a:bodyPr/>
                    <a:lstStyle/>
                    <a:p>
                      <a:r>
                        <a:rPr lang="el-GR" dirty="0" smtClean="0"/>
                        <a:t>2009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5.258.716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1.640.562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46.416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12.676</a:t>
                      </a:r>
                      <a:endParaRPr lang="el-GR" dirty="0"/>
                    </a:p>
                  </a:txBody>
                  <a:tcPr/>
                </a:tc>
              </a:tr>
              <a:tr h="498295">
                <a:tc>
                  <a:txBody>
                    <a:bodyPr/>
                    <a:lstStyle/>
                    <a:p>
                      <a:r>
                        <a:rPr lang="el-GR" dirty="0" smtClean="0"/>
                        <a:t>2010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5.475.905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1.646.937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49.022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12.802</a:t>
                      </a:r>
                      <a:endParaRPr lang="el-GR" dirty="0"/>
                    </a:p>
                  </a:txBody>
                  <a:tcPr/>
                </a:tc>
              </a:tr>
              <a:tr h="498295">
                <a:tc>
                  <a:txBody>
                    <a:bodyPr/>
                    <a:lstStyle/>
                    <a:p>
                      <a:r>
                        <a:rPr lang="el-GR" dirty="0" smtClean="0"/>
                        <a:t>2011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5.636.426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1.786.947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50.329</a:t>
                      </a:r>
                    </a:p>
                    <a:p>
                      <a:r>
                        <a:rPr lang="el-GR" dirty="0" smtClean="0"/>
                        <a:t>(77% ΕΕ)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11.951</a:t>
                      </a:r>
                    </a:p>
                    <a:p>
                      <a:r>
                        <a:rPr lang="el-GR" dirty="0" smtClean="0"/>
                        <a:t>(85% ΕΕ)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l-GR" sz="3600" b="1" dirty="0" smtClean="0"/>
              <a:t>Απόφαση 2009 για όρους διορισμού Κοινοτικού Αερομεταφορέα στην Κύπρο</a:t>
            </a:r>
          </a:p>
          <a:p>
            <a:pPr algn="just">
              <a:buNone/>
            </a:pPr>
            <a:r>
              <a:rPr lang="el-GR" sz="2800" dirty="0"/>
              <a:t>	</a:t>
            </a:r>
            <a:r>
              <a:rPr lang="el-GR" sz="3600" dirty="0" smtClean="0"/>
              <a:t>Στις 10-3-2009 ο Υπουργός Μεταφορών (τότε Συγκοινωνιών) δημοσίευσε στην Επίσημη Εφημερίδα ΕΕ την </a:t>
            </a:r>
            <a:r>
              <a:rPr lang="el-GR" sz="3600" dirty="0" smtClean="0"/>
              <a:t>με αριθμό </a:t>
            </a:r>
            <a:r>
              <a:rPr lang="en-US" sz="3600" dirty="0" smtClean="0"/>
              <a:t>2009/C 56/08 </a:t>
            </a:r>
            <a:r>
              <a:rPr lang="el-GR" sz="3600" dirty="0" smtClean="0"/>
              <a:t>απόφασή του «Εθνική διαδικασία της Κύπρου για την χορήγηση περιορισμένων δικαιωμάτων εναέριας κυκλοφορίας» </a:t>
            </a:r>
            <a:r>
              <a:rPr lang="el-GR" sz="3600" dirty="0" smtClean="0"/>
              <a:t>σύμφωνα με το άρθρο 6 του Κανονισμού 847/2004</a:t>
            </a:r>
          </a:p>
          <a:p>
            <a:pPr algn="just">
              <a:buNone/>
            </a:pPr>
            <a:r>
              <a:rPr lang="el-GR" sz="3600" dirty="0" smtClean="0"/>
              <a:t>Ο Κοινοτικός Αερομεταφορέας διαθέτει πιστοποιητικό </a:t>
            </a:r>
            <a:r>
              <a:rPr lang="en-US" sz="3600" dirty="0" smtClean="0"/>
              <a:t>AOC </a:t>
            </a:r>
            <a:r>
              <a:rPr lang="el-GR" sz="3600" dirty="0" smtClean="0"/>
              <a:t>και έγκυρη άδεια εκμετάλλευσης από κράτος μέλος της ΕΕ (Καν. 2407/1992) και υποβάλλει αίτηση με στοιχεία επιχειρησιακής και οικονομικής δυνατότητας, τιμολογιακής πολιτικής και πρόβλεψης οικονομικών αποτελεσμάτων δρομολογίων και είδους πτήσεων.</a:t>
            </a:r>
          </a:p>
          <a:p>
            <a:pPr algn="just">
              <a:buNone/>
            </a:pPr>
            <a:r>
              <a:rPr lang="el-GR" sz="3600" dirty="0" smtClean="0"/>
              <a:t>Ο Υπουργός παραχωρεί ή και ανακαλεί την άδεια πρόσβασης, μετά από κρίση Τριμελούς Επιτροπής Αξιολόγησης που ορίζει ο Υπουργός από λειτουργούς του Υπουργείου και του Τ.Π.Α. που είναι η Αρμόδια Αρχή.</a:t>
            </a:r>
          </a:p>
          <a:p>
            <a:pPr algn="just">
              <a:buNone/>
            </a:pPr>
            <a:endParaRPr lang="el-GR" sz="2800" dirty="0" smtClean="0"/>
          </a:p>
          <a:p>
            <a:endParaRPr lang="el-G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3650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l-GR" sz="4500" b="1" dirty="0" smtClean="0"/>
              <a:t>Κριτήρια διορισμού</a:t>
            </a:r>
            <a:r>
              <a:rPr lang="el-GR" sz="4500" b="1" dirty="0" smtClean="0"/>
              <a:t> Κοινοτικού Αερομεταφορέα στην Κύπρο</a:t>
            </a:r>
          </a:p>
          <a:p>
            <a:pPr algn="just">
              <a:buNone/>
            </a:pPr>
            <a:r>
              <a:rPr lang="el-GR" sz="4500" dirty="0" smtClean="0"/>
              <a:t>Ο Υπουργός μέσω της Επιτροπής Αξιολόγησης παραχωρεί άδεια με κριτήρια: </a:t>
            </a:r>
          </a:p>
          <a:p>
            <a:pPr algn="just"/>
            <a:r>
              <a:rPr lang="el-GR" sz="4500" dirty="0" smtClean="0"/>
              <a:t>διμερείς διεθνείς συμφωνίες, </a:t>
            </a:r>
          </a:p>
          <a:p>
            <a:pPr algn="just"/>
            <a:r>
              <a:rPr lang="el-GR" sz="4500" dirty="0" smtClean="0"/>
              <a:t>αεροπορική κίνηση σε δρομολόγιο, </a:t>
            </a:r>
          </a:p>
          <a:p>
            <a:pPr algn="just"/>
            <a:r>
              <a:rPr lang="el-GR" sz="4500" dirty="0" smtClean="0"/>
              <a:t>είδος αεροπορικής κίνησης, </a:t>
            </a:r>
          </a:p>
          <a:p>
            <a:pPr algn="just"/>
            <a:r>
              <a:rPr lang="el-GR" sz="4500" dirty="0" smtClean="0"/>
              <a:t>τιμολογιακή πολιτική, </a:t>
            </a:r>
          </a:p>
          <a:p>
            <a:pPr algn="just"/>
            <a:r>
              <a:rPr lang="el-GR" sz="4500" dirty="0" smtClean="0"/>
              <a:t>περιβαλλοντικές επιπτώσεις, </a:t>
            </a:r>
          </a:p>
          <a:p>
            <a:pPr algn="just"/>
            <a:r>
              <a:rPr lang="el-GR" sz="4500" dirty="0" smtClean="0"/>
              <a:t>επιχειρησιακό σχέδιο, </a:t>
            </a:r>
          </a:p>
          <a:p>
            <a:pPr algn="just"/>
            <a:r>
              <a:rPr lang="el-GR" sz="4500" dirty="0" smtClean="0"/>
              <a:t>ποιότητα υπηρεσιών, </a:t>
            </a:r>
          </a:p>
          <a:p>
            <a:pPr algn="just"/>
            <a:r>
              <a:rPr lang="el-GR" sz="4500" dirty="0" smtClean="0"/>
              <a:t>διατήρηση συνέχειας υπηρεσιών, </a:t>
            </a:r>
          </a:p>
          <a:p>
            <a:pPr algn="just"/>
            <a:r>
              <a:rPr lang="el-GR" sz="4500" dirty="0" smtClean="0"/>
              <a:t>ικανοποίηση αεροπορικής ζήτησης, </a:t>
            </a:r>
          </a:p>
          <a:p>
            <a:pPr algn="just"/>
            <a:r>
              <a:rPr lang="el-GR" sz="4500" dirty="0" smtClean="0"/>
              <a:t>μεγιστοποίηση οφέλους προς το επιβατικό κοινό με τις χαμηλότερες δυνατές τιμές, </a:t>
            </a:r>
          </a:p>
          <a:p>
            <a:pPr algn="just"/>
            <a:r>
              <a:rPr lang="el-GR" sz="4500" dirty="0" smtClean="0"/>
              <a:t>ανάπτυξη Κυπριακής Τουριστικής Βιομηχανίας, </a:t>
            </a:r>
          </a:p>
          <a:p>
            <a:pPr algn="just"/>
            <a:r>
              <a:rPr lang="el-GR" sz="4500" dirty="0" smtClean="0"/>
              <a:t>διασφάλιση υγιούς και ανταγωνιστικού περιβάλλοντος των αερομεταφορέων εντός της ΕΕ.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l-GR" sz="2800" b="1" dirty="0" smtClean="0"/>
              <a:t>Ανάκληση άδειας</a:t>
            </a:r>
            <a:r>
              <a:rPr lang="el-GR" sz="2800" b="1" dirty="0" smtClean="0"/>
              <a:t> Κοινοτικού Αερομεταφορέα στην Κύπρο</a:t>
            </a:r>
          </a:p>
          <a:p>
            <a:pPr algn="just">
              <a:buNone/>
            </a:pPr>
            <a:r>
              <a:rPr lang="el-GR" sz="2800" dirty="0" smtClean="0"/>
              <a:t>Η άδεια ανακαλείται από τον Υπουργό μέσω της Επιτροπής σε περίπτωση που άλλοι Κοινοτικοί Αερομεταφορείς αποδεικνύουν ότι έχουν την δυνατότητα να εκτελούν με </a:t>
            </a:r>
            <a:r>
              <a:rPr lang="el-GR" sz="2800" b="1" dirty="0" smtClean="0"/>
              <a:t>μεγαλύτερη επάρκεια </a:t>
            </a:r>
            <a:r>
              <a:rPr lang="el-GR" sz="2800" dirty="0" smtClean="0"/>
              <a:t>και πιο αποτελεσματικά τα παραχωρηθέντα εμπορικά δικαιώματα, αν υπάρχει </a:t>
            </a:r>
            <a:r>
              <a:rPr lang="el-GR" sz="2800" b="1" dirty="0" smtClean="0"/>
              <a:t>ουσιώδης μεταβολή </a:t>
            </a:r>
            <a:r>
              <a:rPr lang="el-GR" sz="2800" dirty="0" smtClean="0"/>
              <a:t>των δεδομένων, </a:t>
            </a:r>
            <a:r>
              <a:rPr lang="el-GR" sz="2800" b="1" dirty="0" smtClean="0"/>
              <a:t>αν έγινε διακοπή </a:t>
            </a:r>
            <a:r>
              <a:rPr lang="el-GR" sz="2800" dirty="0" smtClean="0"/>
              <a:t>εκτέλεσης δρομολογίων, αν υπάρχει </a:t>
            </a:r>
            <a:r>
              <a:rPr lang="el-GR" sz="2800" b="1" dirty="0" smtClean="0"/>
              <a:t>πρόθεση</a:t>
            </a:r>
            <a:r>
              <a:rPr lang="el-GR" sz="2800" dirty="0" smtClean="0"/>
              <a:t> διακοπής πτήσεων ή </a:t>
            </a:r>
            <a:r>
              <a:rPr lang="el-GR" sz="2800" b="1" dirty="0" smtClean="0"/>
              <a:t>μη συμμόρφωση </a:t>
            </a:r>
            <a:r>
              <a:rPr lang="el-GR" sz="2800" dirty="0" smtClean="0"/>
              <a:t>του αερομεταφορέα με τα προβλεπόμενα στην απόφαση του 2009 ή στους όρους της άδειας ή στην ενδεχόμενη ισχύουσα διμερή αεροπορική συμφωνία.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2800" b="1" dirty="0" smtClean="0"/>
              <a:t>Κυπριακές Αερογραμμές, Απόφαση Επιτροπής ΕΕ</a:t>
            </a:r>
          </a:p>
          <a:p>
            <a:endParaRPr lang="el-GR" sz="2800" dirty="0" smtClean="0"/>
          </a:p>
          <a:p>
            <a:pPr algn="just">
              <a:buNone/>
            </a:pPr>
            <a:r>
              <a:rPr lang="el-GR" sz="2800" dirty="0" smtClean="0"/>
              <a:t>	Η Απόφαση της Επιτροπής ΕΕ της 9</a:t>
            </a:r>
            <a:r>
              <a:rPr lang="el-GR" sz="2800" baseline="30000" dirty="0" smtClean="0"/>
              <a:t>ης</a:t>
            </a:r>
            <a:r>
              <a:rPr lang="el-GR" sz="2800" dirty="0" smtClean="0"/>
              <a:t> Ιανουαρίου 2015 (ΕΕΕΕ </a:t>
            </a:r>
            <a:r>
              <a:rPr lang="en-US" sz="2800" dirty="0" smtClean="0"/>
              <a:t>L179/8-7-2015) </a:t>
            </a:r>
            <a:r>
              <a:rPr lang="el-GR" sz="2800" dirty="0" smtClean="0"/>
              <a:t>απευθυνόμενη στην Κυπριακή Δημοκρατία αναφέρει, μεταξύ άλλων, ότι: «η κρατική ενίσχυση ύψους τουλάχιστον 66 εκατομμυρίων Ευρώ… </a:t>
            </a:r>
            <a:r>
              <a:rPr lang="el-GR" sz="2800" b="1" dirty="0" smtClean="0"/>
              <a:t>χορηγήθηκε παράνομα</a:t>
            </a:r>
            <a:r>
              <a:rPr lang="el-GR" sz="2800" dirty="0" smtClean="0"/>
              <a:t>… κατά παράβαση του άρθρου 108.3 [ΣυνθΛΕΕ], </a:t>
            </a:r>
            <a:r>
              <a:rPr lang="el-GR" sz="2800" b="1" dirty="0" smtClean="0"/>
              <a:t>είναι ασυμβίβαστη </a:t>
            </a:r>
            <a:r>
              <a:rPr lang="el-GR" sz="2800" dirty="0" smtClean="0"/>
              <a:t>με την εσωτερική αγορά… </a:t>
            </a:r>
            <a:r>
              <a:rPr lang="el-GR" sz="2800" b="1" dirty="0" smtClean="0"/>
              <a:t>και η Κύπρος ανακτά τις ασυμβίβαστες ενισχύσεις</a:t>
            </a:r>
            <a:r>
              <a:rPr lang="el-GR" sz="2800" dirty="0" smtClean="0"/>
              <a:t>». Η απόφαση εκτελείται εντός 4 μηνών.</a:t>
            </a:r>
            <a:endParaRPr lang="el-G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l-GR" sz="2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Ο</a:t>
            </a: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ΑΕΡΟΠΟΡΙΚΟ ΣΥΝΕΔΡΙΟ 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«ΟΙ ΑΕΡΟΜΕΤΑΦΟΡΕΣ ΤΟΥ ΣΗΜΕΡΑ ΚΑΙ ΤΟΥ ΑΥΡΙΟ»</a:t>
            </a:r>
            <a: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l-GR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ΜΑΪΟΥ 2016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ΧΑΡΑΛΑΜΠΟΣ ΣΤΑΜΕΛΟΣ</a:t>
            </a:r>
            <a:b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l-G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ΤΟ ΝΟΜΙΚΟ ΚΑΘΕΣΤΩΣ ΤΩΝ ΑΕΡΟΜΕΤΑΦΟΡΩΝ ΣΤΗΝ ΚΥΠΡΟ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sz="2800" b="1" dirty="0" smtClean="0"/>
              <a:t>Κυπριακές Αερογραμμές, Απόφαση Επιτροπής ΕΕ</a:t>
            </a:r>
          </a:p>
          <a:p>
            <a:pPr>
              <a:buNone/>
            </a:pPr>
            <a:r>
              <a:rPr lang="el-GR" sz="2800" dirty="0" smtClean="0"/>
              <a:t>	</a:t>
            </a:r>
          </a:p>
          <a:p>
            <a:pPr algn="just">
              <a:buNone/>
            </a:pPr>
            <a:r>
              <a:rPr lang="el-GR" sz="2800" dirty="0" smtClean="0"/>
              <a:t>	Οικονομική δυνατότητα ανάκτησης των παρανόμων κρατικών ενισχύσεων δεν υπήρχε. </a:t>
            </a:r>
          </a:p>
          <a:p>
            <a:pPr algn="just">
              <a:buNone/>
            </a:pPr>
            <a:r>
              <a:rPr lang="el-GR" sz="2800" dirty="0" smtClean="0"/>
              <a:t>	Οι Κυπριακές Αερογραμμές είχαν πτωχεύσει και η Κύπρος όφειλε να λάβει μέτρα εκτέλεσης της απόφασης της Επιτροπής.</a:t>
            </a:r>
          </a:p>
          <a:p>
            <a:pPr algn="just">
              <a:buNone/>
            </a:pPr>
            <a:r>
              <a:rPr lang="el-GR" sz="2800" dirty="0" smtClean="0"/>
              <a:t>	Συνεπώς, οι Κυπριακές Αερογραμμές έκλεισαν.</a:t>
            </a:r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l-GR" sz="2800" dirty="0" smtClean="0"/>
              <a:t>Τελευταία πτήση ήταν η </a:t>
            </a:r>
            <a:r>
              <a:rPr lang="en-US" sz="2800" dirty="0" smtClean="0"/>
              <a:t>CY337 </a:t>
            </a:r>
            <a:r>
              <a:rPr lang="el-GR" sz="2800" dirty="0" smtClean="0"/>
              <a:t>από Αθήνα προς Λάρνακα στις 9-1-2015 και ώρα 21:15 (αεροσκάφος με νηολόγιο 5</a:t>
            </a:r>
            <a:r>
              <a:rPr lang="en-US" sz="2800" dirty="0" smtClean="0"/>
              <a:t>B-DBB).</a:t>
            </a:r>
            <a:endParaRPr lang="el-GR" sz="2800" dirty="0" smtClean="0"/>
          </a:p>
          <a:p>
            <a:endParaRPr lang="el-G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586</Words>
  <Application>Microsoft Office PowerPoint</Application>
  <PresentationFormat>Προβολή στην οθόνη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Τμήμα Πολιτικής Αεροπορίας (Τ.Π.Α.) Κύπρου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  <vt:lpstr>4Ο ΑΕΡΟΠΟΡΙΚΟ ΣΥΝΕΔΡΙΟ  «ΟΙ ΑΕΡΟΜΕΤΑΦΟΡΕΣ ΤΟΥ ΣΗΜΕΡΑ ΚΑΙ ΤΟΥ ΑΥΡΙΟ» 10 ΜΑΪΟΥ 2016 ΧΑΡΑΛΑΜΠΟΣ ΣΤΑΜΕΛΟΣ ΤΟ ΝΟΜΙΚΟ ΚΑΘΕΣΤΩΣ ΤΩΝ ΑΕΡΟΜΕΤΑΦΟΡΩΝ ΣΤΗΝ ΚΥΠΡΟ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4Ο ΑΕΡΟΠΟΡΙΚΟ ΣΥΝΕΔΡΙΟ  «ΟΙ ΑΕΡΟΜΕΤΑΦΟΡΕΣ ΤΟΥ ΣΗΜΕΡΑ ΚΑΙ ΤΟΥ ΑΥΡΙΟ» 10 ΜΑΪΟΥ 2016 ΧΑΡΑΛΑΜΠΟΣ ΣΤΑΜΕΛΟΣ ΤΟ ΝΟΜΙΚΟ ΚΑΘΕΣΤΩΣ ΤΩΝ ΑΕΡΟΜΕΤΑΦΟΡΩΝ ΣΤΗΝ ΚΥΠΡΟ</dc:title>
  <dc:creator>User</dc:creator>
  <cp:lastModifiedBy>User</cp:lastModifiedBy>
  <cp:revision>26</cp:revision>
  <dcterms:created xsi:type="dcterms:W3CDTF">2016-04-26T07:27:59Z</dcterms:created>
  <dcterms:modified xsi:type="dcterms:W3CDTF">2016-04-26T10:39:46Z</dcterms:modified>
</cp:coreProperties>
</file>